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80" r:id="rId10"/>
    <p:sldId id="272" r:id="rId11"/>
    <p:sldId id="274" r:id="rId12"/>
    <p:sldId id="278" r:id="rId13"/>
    <p:sldId id="273" r:id="rId14"/>
    <p:sldId id="275" r:id="rId15"/>
    <p:sldId id="277" r:id="rId16"/>
  </p:sldIdLst>
  <p:sldSz cx="18288000" cy="10287000"/>
  <p:notesSz cx="6858000" cy="9144000"/>
  <p:embeddedFontLst>
    <p:embeddedFont>
      <p:font typeface="Poppins" panose="00000500000000000000" pitchFamily="2" charset="-18"/>
      <p:regular r:id="rId18"/>
      <p:bold r:id="rId19"/>
      <p:italic r:id="rId20"/>
      <p:boldItalic r:id="rId21"/>
    </p:embeddedFont>
    <p:embeddedFont>
      <p:font typeface="Poppins Bold" panose="00000800000000000000" charset="-18"/>
      <p:regular r:id="rId22"/>
    </p:embeddedFont>
    <p:embeddedFont>
      <p:font typeface="Poppins Medium" panose="00000600000000000000" pitchFamily="2" charset="-18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82F5-0202-4DE1-81E8-EE795BB1CD0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5A69-C85E-4A35-9B3F-D3C11784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1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55A69-C85E-4A35-9B3F-D3C117847C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aspd.eu/publications-detail/report-on-innovative-frameworks-for-measuring-the-quality-of-services-for-persons-with-disabiliti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1278" y="5858019"/>
            <a:ext cx="7216921" cy="740016"/>
            <a:chOff x="0" y="0"/>
            <a:chExt cx="1344738" cy="1949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738" cy="194901"/>
            </a:xfrm>
            <a:custGeom>
              <a:avLst/>
              <a:gdLst/>
              <a:ahLst/>
              <a:cxnLst/>
              <a:rect l="l" t="t" r="r" b="b"/>
              <a:pathLst>
                <a:path w="1344738" h="194901">
                  <a:moveTo>
                    <a:pt x="97451" y="0"/>
                  </a:moveTo>
                  <a:lnTo>
                    <a:pt x="1247287" y="0"/>
                  </a:lnTo>
                  <a:cubicBezTo>
                    <a:pt x="1273133" y="0"/>
                    <a:pt x="1297920" y="10267"/>
                    <a:pt x="1316195" y="28543"/>
                  </a:cubicBezTo>
                  <a:cubicBezTo>
                    <a:pt x="1334471" y="46818"/>
                    <a:pt x="1344738" y="71605"/>
                    <a:pt x="1344738" y="97451"/>
                  </a:cubicBezTo>
                  <a:lnTo>
                    <a:pt x="1344738" y="97451"/>
                  </a:lnTo>
                  <a:cubicBezTo>
                    <a:pt x="1344738" y="123296"/>
                    <a:pt x="1334471" y="148083"/>
                    <a:pt x="1316195" y="166359"/>
                  </a:cubicBezTo>
                  <a:cubicBezTo>
                    <a:pt x="1297920" y="184634"/>
                    <a:pt x="1273133" y="194901"/>
                    <a:pt x="1247287" y="194901"/>
                  </a:cubicBezTo>
                  <a:lnTo>
                    <a:pt x="97451" y="194901"/>
                  </a:lnTo>
                  <a:cubicBezTo>
                    <a:pt x="71605" y="194901"/>
                    <a:pt x="46818" y="184634"/>
                    <a:pt x="28543" y="166359"/>
                  </a:cubicBezTo>
                  <a:cubicBezTo>
                    <a:pt x="10267" y="148083"/>
                    <a:pt x="0" y="123296"/>
                    <a:pt x="0" y="97451"/>
                  </a:cubicBezTo>
                  <a:lnTo>
                    <a:pt x="0" y="97451"/>
                  </a:lnTo>
                  <a:cubicBezTo>
                    <a:pt x="0" y="71605"/>
                    <a:pt x="10267" y="46818"/>
                    <a:pt x="28543" y="28543"/>
                  </a:cubicBezTo>
                  <a:cubicBezTo>
                    <a:pt x="46818" y="10267"/>
                    <a:pt x="71605" y="0"/>
                    <a:pt x="974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60000"/>
                  </a:srgbClr>
                </a:gs>
                <a:gs pos="50000">
                  <a:srgbClr val="0151B8">
                    <a:alpha val="144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44738" cy="233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08209" y="1721623"/>
            <a:ext cx="6661162" cy="666116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262" tIns="48262" rIns="48262" bIns="48262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15063" y="9461658"/>
            <a:ext cx="18518127" cy="798211"/>
            <a:chOff x="0" y="0"/>
            <a:chExt cx="4877202" cy="2102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77202" cy="210228"/>
            </a:xfrm>
            <a:custGeom>
              <a:avLst/>
              <a:gdLst/>
              <a:ahLst/>
              <a:cxnLst/>
              <a:rect l="l" t="t" r="r" b="b"/>
              <a:pathLst>
                <a:path w="4877202" h="210228">
                  <a:moveTo>
                    <a:pt x="0" y="0"/>
                  </a:moveTo>
                  <a:lnTo>
                    <a:pt x="4877202" y="0"/>
                  </a:lnTo>
                  <a:lnTo>
                    <a:pt x="4877202" y="210228"/>
                  </a:lnTo>
                  <a:lnTo>
                    <a:pt x="0" y="210228"/>
                  </a:lnTo>
                  <a:close/>
                </a:path>
              </a:pathLst>
            </a:custGeom>
            <a:gradFill rotWithShape="1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4877202" cy="276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58864" y="2136085"/>
            <a:ext cx="913678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4800" b="1" dirty="0">
                <a:latin typeface="Poppins Bold" panose="00000800000000000000" charset="-18"/>
                <a:cs typeface="Poppins Bold" panose="00000800000000000000" charset="-18"/>
              </a:rPr>
              <a:t>Fenomén kvality v sociálních službách v evropské </a:t>
            </a:r>
          </a:p>
          <a:p>
            <a:r>
              <a:rPr lang="cs-CZ" sz="4800" b="1" dirty="0">
                <a:latin typeface="Poppins Bold" panose="00000800000000000000" charset="-18"/>
                <a:cs typeface="Poppins Bold" panose="00000800000000000000" charset="-18"/>
              </a:rPr>
              <a:t>perspektivě</a:t>
            </a:r>
            <a:endParaRPr lang="en-US" sz="4800" b="1" dirty="0">
              <a:latin typeface="Poppins Bold" panose="00000800000000000000" charset="-18"/>
              <a:cs typeface="Poppins Bold" panose="00000800000000000000" charset="-18"/>
              <a:sym typeface="Aileron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65380" y="5895496"/>
            <a:ext cx="8015880" cy="54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2"/>
              </a:lnSpc>
              <a:spcBef>
                <a:spcPct val="0"/>
              </a:spcBef>
            </a:pPr>
            <a:r>
              <a:rPr lang="cs-CZ" sz="321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Prof. PhDr. Jan Šiška, Ph.D.</a:t>
            </a:r>
            <a:endParaRPr lang="en-US" sz="321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61638" y="7911588"/>
            <a:ext cx="5105802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  <a:spcBef>
                <a:spcPct val="0"/>
              </a:spcBef>
            </a:pP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202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 Zlín</a:t>
            </a:r>
            <a:endParaRPr lang="en-US" sz="246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07279" y="9607996"/>
            <a:ext cx="17442596" cy="3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28" name="Freeform 28"/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brázek 4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DA828BD-32BF-D2E8-6BDA-C624068D9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3160"/>
            <a:ext cx="2590800" cy="1082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3345-4F9A-DE89-CCE5-6BB75959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AB3C37-DE67-2C48-88F6-B03E116E98A3}"/>
              </a:ext>
            </a:extLst>
          </p:cNvPr>
          <p:cNvGrpSpPr/>
          <p:nvPr/>
        </p:nvGrpSpPr>
        <p:grpSpPr>
          <a:xfrm>
            <a:off x="607279" y="1712370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1B0914-6054-A239-A59D-E96C582F5956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r>
                <a:rPr lang="cs-CZ" sz="4000" dirty="0">
                  <a:latin typeface="Poppins" panose="00000500000000000000" pitchFamily="2" charset="-18"/>
                  <a:cs typeface="Poppins" panose="00000500000000000000" pitchFamily="2" charset="-18"/>
                </a:rPr>
                <a:t>Efektivita sociálních služeb v kontextu naplňování Úmluvy o právech osob s postižením </a:t>
              </a:r>
              <a:endParaRPr lang="en-US" sz="4000" dirty="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091149-7812-2A8B-C747-32E5614CC715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39F9BE5-2519-393C-E42D-387D51C0456F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7CCE7F-53FA-0F6E-9E86-89BD24B73E2E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C56B01F-D449-89A7-03AA-34C2360B599C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6BEF5A6-8411-4B9E-0758-1DF7260E400B}"/>
              </a:ext>
            </a:extLst>
          </p:cNvPr>
          <p:cNvSpPr txBox="1"/>
          <p:nvPr/>
        </p:nvSpPr>
        <p:spPr>
          <a:xfrm>
            <a:off x="1371600" y="3538701"/>
            <a:ext cx="10591800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cs-CZ" sz="3600" i="1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2. Jaké jsou trendy v hodnocení kvality sociálních služeb pro jedince s postižením v členských státech EU? 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endParaRPr lang="cs-CZ" sz="3600" dirty="0">
              <a:solidFill>
                <a:srgbClr val="000000"/>
              </a:solidFill>
              <a:latin typeface="Poppins"/>
              <a:cs typeface="Poppins"/>
              <a:sym typeface="Poppins"/>
            </a:endParaRPr>
          </a:p>
          <a:p>
            <a:pPr algn="just">
              <a:spcBef>
                <a:spcPct val="0"/>
              </a:spcBef>
            </a:pPr>
            <a:r>
              <a:rPr lang="cs-CZ" sz="3600" b="1" dirty="0">
                <a:latin typeface="Poppins" panose="00000500000000000000" pitchFamily="2" charset="-18"/>
                <a:cs typeface="Poppins" panose="00000500000000000000" pitchFamily="2" charset="-18"/>
              </a:rPr>
              <a:t>Metoda: 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tematická analýza zdrojů, konzultace s poskytovateli sociálních služeb v šesti evropských zemích. </a:t>
            </a:r>
          </a:p>
          <a:p>
            <a:pPr algn="just">
              <a:spcBef>
                <a:spcPct val="0"/>
              </a:spcBef>
            </a:pPr>
            <a:endParaRPr lang="en-US"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just"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D935B7F-DCFD-C722-6C4D-DFDA33053875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0591938-AA9F-1349-7D34-DA35BA63B1C4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8" name="Picture 4" descr="quality assessement ilustrative picture4">
            <a:extLst>
              <a:ext uri="{FF2B5EF4-FFF2-40B4-BE49-F238E27FC236}">
                <a16:creationId xmlns:a16="http://schemas.microsoft.com/office/drawing/2014/main" id="{03ED7E1D-E41C-68D8-C0E3-4D51ECE6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905" y="1241674"/>
            <a:ext cx="4359026" cy="43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7FA75A3-13CF-2D6C-023C-B886209B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3" y="459523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9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3529-EAF7-649B-F7AA-276713345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30D07A-E93B-26C9-0C93-06996D0B6196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BD54490-09B0-7947-E52A-3568AF06A46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5DDA1FB-BBF0-9443-7C85-369FB1EB0CAC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E14E594-76D4-B8EE-6DCF-FE7FD2EF5A57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A181E10-A15E-86A7-2B0A-F9E8E1CD7B43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60BBF47-9A83-1366-6580-08DE253EACE0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6286EAE-D94E-0D9C-B4F2-08A1B2CA5355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13A626C-FBAF-85E9-2768-1CD956F99947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C784143-E8FC-BADD-3258-B6E609F87342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BFA4C-86EB-7726-8A61-CA276B33FEE9}"/>
              </a:ext>
            </a:extLst>
          </p:cNvPr>
          <p:cNvSpPr txBox="1"/>
          <p:nvPr/>
        </p:nvSpPr>
        <p:spPr>
          <a:xfrm>
            <a:off x="815069" y="1807156"/>
            <a:ext cx="9891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2. </a:t>
            </a:r>
            <a:r>
              <a:rPr lang="cs-CZ" sz="3200" i="1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Jaké jsou trendy v hodnocení sociálních služeb s postižením v členských státech EU?: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výsledky 1</a:t>
            </a:r>
            <a:endParaRPr lang="cs-CZ" sz="3200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7969A-2F54-6C55-EF19-45A38B1BB47E}"/>
              </a:ext>
            </a:extLst>
          </p:cNvPr>
          <p:cNvSpPr txBox="1"/>
          <p:nvPr/>
        </p:nvSpPr>
        <p:spPr>
          <a:xfrm>
            <a:off x="1371600" y="3486912"/>
            <a:ext cx="13263372" cy="1449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4400" b="1" dirty="0">
                <a:latin typeface="Poppins" panose="00000500000000000000" pitchFamily="2" charset="-18"/>
                <a:cs typeface="Poppins" panose="00000500000000000000" pitchFamily="2" charset="-18"/>
              </a:rPr>
              <a:t>Převažující přístupy</a:t>
            </a:r>
            <a:endParaRPr lang="en-GB" sz="44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4400" dirty="0">
                <a:latin typeface="Poppins" panose="00000500000000000000" pitchFamily="2" charset="-18"/>
                <a:cs typeface="Poppins" panose="00000500000000000000" pitchFamily="2" charset="-18"/>
              </a:rPr>
              <a:t>interní audit</a:t>
            </a:r>
            <a:endParaRPr lang="en-GB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4400" dirty="0">
                <a:latin typeface="Poppins" panose="00000500000000000000" pitchFamily="2" charset="-18"/>
                <a:cs typeface="Poppins" panose="00000500000000000000" pitchFamily="2" charset="-18"/>
              </a:rPr>
              <a:t>externí hodnocení/ověřování</a:t>
            </a:r>
            <a:endParaRPr lang="en-GB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r>
              <a:rPr lang="cs-CZ" sz="4400" b="1" dirty="0">
                <a:latin typeface="Poppins" panose="00000500000000000000" pitchFamily="2" charset="-18"/>
                <a:cs typeface="Poppins" panose="00000500000000000000" pitchFamily="2" charset="-18"/>
              </a:rPr>
              <a:t>Používané metody</a:t>
            </a:r>
            <a:endParaRPr lang="en-GB" sz="44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4400" dirty="0">
                <a:latin typeface="Poppins" panose="00000500000000000000" pitchFamily="2" charset="-18"/>
                <a:cs typeface="Poppins" panose="00000500000000000000" pitchFamily="2" charset="-18"/>
              </a:rPr>
              <a:t>dotazníky, rozhovory, stížnosti</a:t>
            </a:r>
            <a:endParaRPr lang="en-GB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4400" dirty="0">
                <a:latin typeface="Poppins" panose="00000500000000000000" pitchFamily="2" charset="-18"/>
                <a:cs typeface="Poppins" panose="00000500000000000000" pitchFamily="2" charset="-18"/>
              </a:rPr>
              <a:t>sebehodnocení / autoevaluace</a:t>
            </a:r>
            <a:endParaRPr lang="en-GB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4400" dirty="0">
                <a:latin typeface="Poppins" panose="00000500000000000000" pitchFamily="2" charset="-18"/>
                <a:cs typeface="Poppins" panose="00000500000000000000" pitchFamily="2" charset="-18"/>
              </a:rPr>
              <a:t>návštěvy vedoucích pracovníků, externích hodnotitelů</a:t>
            </a:r>
          </a:p>
          <a:p>
            <a:pPr lvl="1"/>
            <a:endParaRPr lang="en-GB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r>
              <a:rPr lang="cs-CZ" sz="3600" dirty="0"/>
              <a:t> </a:t>
            </a:r>
            <a:endParaRPr lang="en-GB" sz="3600" dirty="0"/>
          </a:p>
        </p:txBody>
      </p:sp>
      <p:pic>
        <p:nvPicPr>
          <p:cNvPr id="8196" name="Picture 4" descr="quality assessement ilustrative picture4">
            <a:extLst>
              <a:ext uri="{FF2B5EF4-FFF2-40B4-BE49-F238E27FC236}">
                <a16:creationId xmlns:a16="http://schemas.microsoft.com/office/drawing/2014/main" id="{EC6589B2-8185-69A7-3EEE-BF242CD4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511" y="1241674"/>
            <a:ext cx="4681419" cy="46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00521FD-0FF6-1B79-BC29-52504A53F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3" y="432099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0C792-018F-371B-988F-CF191CEE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FBEFA26-3959-82B2-3BFA-A5D5D897592B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435595-9323-8EBC-F0A4-21E5203E2CA2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1BE7950-F9F3-238D-B3B8-9D57E12986E4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DAD7790-9610-541F-F817-F63C19FA2351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9E5BAB-C41C-76F8-93B4-E7F8F2E2774C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689D143-4A20-6050-3B5A-5E32B0774205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554939F-1B09-BE6C-EA70-D15883B8B01D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F74C9AD-FF07-C777-11EC-3CC10FB6E80F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E38098F-AB96-3664-2A15-44CA623C2C71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5A14C-D17F-769D-6D10-DE4C5348753F}"/>
              </a:ext>
            </a:extLst>
          </p:cNvPr>
          <p:cNvSpPr txBox="1"/>
          <p:nvPr/>
        </p:nvSpPr>
        <p:spPr>
          <a:xfrm>
            <a:off x="838023" y="1826206"/>
            <a:ext cx="9891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2. Jaké jsou trendy v hodnocení sociálních služeb s postižením v členských státech EU?: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výsledky 2</a:t>
            </a:r>
            <a:r>
              <a:rPr lang="cs-CZ" sz="3600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 </a:t>
            </a:r>
            <a:endParaRPr lang="cs-CZ" sz="3200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0BD4F-A23F-7361-2023-EAAD36C5BE41}"/>
              </a:ext>
            </a:extLst>
          </p:cNvPr>
          <p:cNvSpPr txBox="1"/>
          <p:nvPr/>
        </p:nvSpPr>
        <p:spPr>
          <a:xfrm>
            <a:off x="710540" y="3435300"/>
            <a:ext cx="13263372" cy="1154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3600" b="1" dirty="0">
                <a:latin typeface="Poppins" panose="00000500000000000000" pitchFamily="2" charset="-18"/>
                <a:cs typeface="Poppins" panose="00000500000000000000" pitchFamily="2" charset="-18"/>
              </a:rPr>
              <a:t>Slabé stránky převažující praxe</a:t>
            </a:r>
            <a:endParaRPr lang="en-GB" sz="3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hodnocení kvality </a:t>
            </a: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není každodenní praxí,</a:t>
            </a:r>
            <a:endParaRPr lang="en-GB" sz="36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nejčastěji měřený ukazatel kvality: </a:t>
            </a: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spokojenost klienta,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orientace na „minimální“ standardy, na předcházení pochybení, újmy na klientů,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méně důraz na skutečnou kvalitu poskytovaných služeb,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chybí mechanismy pro oceňování dobré praxe.</a:t>
            </a:r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 </a:t>
            </a:r>
            <a:endParaRPr lang="en-GB" sz="2800" dirty="0"/>
          </a:p>
        </p:txBody>
      </p:sp>
      <p:pic>
        <p:nvPicPr>
          <p:cNvPr id="8196" name="Picture 4" descr="quality assessement ilustrative picture4">
            <a:extLst>
              <a:ext uri="{FF2B5EF4-FFF2-40B4-BE49-F238E27FC236}">
                <a16:creationId xmlns:a16="http://schemas.microsoft.com/office/drawing/2014/main" id="{4D5425F2-4B7D-EC18-7752-01AEC44F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912" y="2564870"/>
            <a:ext cx="4359026" cy="43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B37364B-E5B4-5B98-0F1E-5666179B6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35" y="459523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11D1E-9FBA-86FC-5D2F-515E55E0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3D32EB-78C1-ED9C-E26C-3B048F8332E0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F2FDE9A-58EE-0F6B-783C-BD72826358E4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87432A-E3FB-FB99-227F-F7EDB2C0E630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8793368-F9CF-061E-71E8-0EAA5514FE94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CA10BDE-E4A9-A489-9A4E-FF5E6BCF5FD7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0BC80F5-5D75-E915-32E5-007C33F7F666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CB15DC2-9741-F421-0F8E-CF2918679117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472FF4E-B81B-9C66-1528-FD02C84463C5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0F4B91E-D298-D1E7-C0EF-8D4A0F0404F9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39824-08E1-9A26-6700-39CAECCEA561}"/>
              </a:ext>
            </a:extLst>
          </p:cNvPr>
          <p:cNvSpPr txBox="1"/>
          <p:nvPr/>
        </p:nvSpPr>
        <p:spPr>
          <a:xfrm>
            <a:off x="1371600" y="3561642"/>
            <a:ext cx="14097000" cy="1052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cs-CZ" sz="4000" b="1" i="1" dirty="0">
                <a:latin typeface="Poppins" panose="00000500000000000000" pitchFamily="2" charset="-18"/>
                <a:cs typeface="Poppins" panose="00000500000000000000" pitchFamily="2" charset="-18"/>
              </a:rPr>
              <a:t>Jak/čím měříme, je stejně důležité jako to, co měříme!</a:t>
            </a:r>
          </a:p>
          <a:p>
            <a:pPr lvl="0"/>
            <a:endParaRPr lang="cs-CZ" sz="32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r>
              <a:rPr lang="cs-CZ" sz="3200" dirty="0">
                <a:latin typeface="Poppins" panose="00000500000000000000" pitchFamily="2" charset="-18"/>
                <a:cs typeface="Poppins" panose="00000500000000000000" pitchFamily="2" charset="-18"/>
              </a:rPr>
              <a:t>Hodnocení kvality vyžaduje </a:t>
            </a:r>
            <a:r>
              <a:rPr lang="cs-CZ" sz="3200" u="sng" dirty="0">
                <a:latin typeface="Poppins" panose="00000500000000000000" pitchFamily="2" charset="-18"/>
                <a:cs typeface="Poppins" panose="00000500000000000000" pitchFamily="2" charset="-18"/>
              </a:rPr>
              <a:t>metodologickou triangulaci - multikriteriální přístup</a:t>
            </a:r>
            <a:endParaRPr lang="en-GB" sz="28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Poppins" panose="00000500000000000000" pitchFamily="2" charset="-18"/>
                <a:cs typeface="Poppins" panose="00000500000000000000" pitchFamily="2" charset="-18"/>
              </a:rPr>
              <a:t>Chceme zachytit zkušenosti všech relevantních aktérů, nejen těch, kteří mohou vyplnit dotazník nebo se zúčastnit rozhovoru.</a:t>
            </a:r>
            <a:endParaRPr lang="en-GB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r>
              <a:rPr lang="cs-CZ" sz="3200" b="1" u="sng" dirty="0">
                <a:latin typeface="Poppins" panose="00000500000000000000" pitchFamily="2" charset="-18"/>
                <a:cs typeface="Poppins" panose="00000500000000000000" pitchFamily="2" charset="-18"/>
              </a:rPr>
              <a:t>Pozorování je klíčové</a:t>
            </a:r>
            <a:endParaRPr lang="en-GB" sz="2800" b="1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Poppins" panose="00000500000000000000" pitchFamily="2" charset="-18"/>
                <a:cs typeface="Poppins" panose="00000500000000000000" pitchFamily="2" charset="-18"/>
              </a:rPr>
              <a:t>umožňuje hodnotit kvalitu podpory a reálnou zkušenost jednotlivců</a:t>
            </a:r>
            <a:endParaRPr lang="cs-CZ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Poppins" panose="00000500000000000000" pitchFamily="2" charset="-18"/>
                <a:cs typeface="Poppins" panose="00000500000000000000" pitchFamily="2" charset="-18"/>
              </a:rPr>
              <a:t>stávající přístupy a metody lze uzpůsobit pro větší orientaci na výsledky,</a:t>
            </a:r>
            <a:endParaRPr lang="en-GB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1"/>
            <a:r>
              <a:rPr lang="cs-CZ" sz="2800" dirty="0">
                <a:latin typeface="Poppins" panose="00000500000000000000" pitchFamily="2" charset="-18"/>
                <a:cs typeface="Poppins" panose="00000500000000000000" pitchFamily="2" charset="-18"/>
              </a:rPr>
              <a:t>např. návštěvy služeb a zařízení</a:t>
            </a:r>
            <a:endParaRPr lang="en-GB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r>
              <a:rPr lang="cs-CZ" sz="3200" b="1" u="sng" dirty="0">
                <a:latin typeface="Poppins" panose="00000500000000000000" pitchFamily="2" charset="-18"/>
                <a:cs typeface="Poppins" panose="00000500000000000000" pitchFamily="2" charset="-18"/>
              </a:rPr>
              <a:t>Reflexe</a:t>
            </a:r>
            <a:r>
              <a:rPr lang="cs-CZ" sz="3200" u="sng" dirty="0">
                <a:latin typeface="Poppins" panose="00000500000000000000" pitchFamily="2" charset="-18"/>
                <a:cs typeface="Poppins" panose="00000500000000000000" pitchFamily="2" charset="-18"/>
              </a:rPr>
              <a:t> výsledků </a:t>
            </a:r>
            <a:r>
              <a:rPr lang="cs-CZ" sz="2800" u="sng" dirty="0">
                <a:latin typeface="Poppins" panose="00000500000000000000" pitchFamily="2" charset="-18"/>
                <a:cs typeface="Poppins" panose="00000500000000000000" pitchFamily="2" charset="-18"/>
              </a:rPr>
              <a:t>– vedení organizace, personál, individuální plánování</a:t>
            </a:r>
            <a:endParaRPr lang="en-GB" sz="24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Poppins" panose="00000500000000000000" pitchFamily="2" charset="-18"/>
                <a:cs typeface="Poppins" panose="00000500000000000000" pitchFamily="2" charset="-18"/>
              </a:rPr>
              <a:t>zlepšování kvality</a:t>
            </a:r>
            <a:r>
              <a:rPr lang="cs-CZ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endParaRPr lang="en-GB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CC052-422F-F76A-FA7D-ED1BC84BA1FF}"/>
              </a:ext>
            </a:extLst>
          </p:cNvPr>
          <p:cNvSpPr txBox="1"/>
          <p:nvPr/>
        </p:nvSpPr>
        <p:spPr>
          <a:xfrm>
            <a:off x="762000" y="1853974"/>
            <a:ext cx="9891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2. </a:t>
            </a:r>
            <a:r>
              <a:rPr lang="cs-CZ" sz="3200" i="1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Jaké jsou trendy v hodnocení sociálních služeb s postižením v členských státech EU?: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doporučení 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19" name="Picture 4" descr="quality assessement ilustrative picture4">
            <a:extLst>
              <a:ext uri="{FF2B5EF4-FFF2-40B4-BE49-F238E27FC236}">
                <a16:creationId xmlns:a16="http://schemas.microsoft.com/office/drawing/2014/main" id="{F5070A52-B857-307D-DEA3-677927DC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577113"/>
            <a:ext cx="3669323" cy="3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199AD17-01A8-6F63-2655-C940BF439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3" y="453824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AF851-0AB6-B9E1-A8A5-1CF67E148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F65B92-F0D8-D3F7-DC35-95F616A8E124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F31275-2EBA-96F1-BB3D-4A1C56B8EDC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1D4525-BBD4-03E2-8205-8B6B3FC37F1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1544E46-F4AB-C25F-70D1-5A46AC63AA57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8C4B9A-CC0D-5DF0-38F4-4522B7F0CA5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F34C65A-7D80-85EF-161E-E7069BC08DFE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5C5FB44-D9FD-A5D6-C2E5-FEA4A3809B12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27926F8-EE64-1378-C5D3-C814CBA8FD4A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B896683-4A54-FADA-B9B1-4A50148A77AA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6DC3-C50E-2773-2A2B-2F76F75802B4}"/>
              </a:ext>
            </a:extLst>
          </p:cNvPr>
          <p:cNvSpPr txBox="1"/>
          <p:nvPr/>
        </p:nvSpPr>
        <p:spPr>
          <a:xfrm>
            <a:off x="1600200" y="3430227"/>
            <a:ext cx="975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i="1" dirty="0">
                <a:latin typeface="Poppins" panose="00000500000000000000" pitchFamily="2" charset="-18"/>
                <a:cs typeface="Poppins" panose="00000500000000000000" pitchFamily="2" charset="-18"/>
              </a:rPr>
              <a:t>„Co lze měřit, to má výsledky. Máme-li výsledky, můžeme je zlepšovat.“</a:t>
            </a:r>
            <a:endParaRPr lang="en-GB" sz="600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AB8699D5-6994-1B01-B253-CC8AB1B32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782873"/>
            <a:ext cx="6311732" cy="4285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32FF2A-8549-735F-64EC-7B9C23D20F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1854" y="7709952"/>
            <a:ext cx="9763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Jan.siska@pedf.cuni.cz</a:t>
            </a:r>
            <a:endParaRPr lang="en-US" sz="280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0" name="Obrázek 9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AE9EF1D-1F7E-28CC-F423-1FA0F25FC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3" y="421991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E119-DF82-C798-C361-7AEA258C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B050BC-64CB-CB7D-3E3E-482367DD2B77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9F23714-8ED3-30CE-B356-CAB4A0ECA217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209800-508C-5E7D-BDC0-BB1B0162AFEB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A1EED20-279E-33F7-23A4-BB1394A77650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60CB142-4FC5-634C-BB2A-564B6D335787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547F318-8A24-629F-3941-A6427E1AB9DF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E46EBDB-7C46-3D46-14B1-F3E8706C45AD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63C83FC-C12E-1A31-973E-E4F7FC0AF957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4FDD8C0-E22C-765B-0491-7D300BE1BF12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83969-9348-FBFE-D974-E28AE35FF5FD}"/>
              </a:ext>
            </a:extLst>
          </p:cNvPr>
          <p:cNvSpPr txBox="1"/>
          <p:nvPr/>
        </p:nvSpPr>
        <p:spPr>
          <a:xfrm>
            <a:off x="798537" y="1992611"/>
            <a:ext cx="989134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6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Doporučené zdroje: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E856B-BD32-3BDF-E23C-09C97C93CF99}"/>
              </a:ext>
            </a:extLst>
          </p:cNvPr>
          <p:cNvSpPr txBox="1"/>
          <p:nvPr/>
        </p:nvSpPr>
        <p:spPr>
          <a:xfrm>
            <a:off x="1600200" y="3712339"/>
            <a:ext cx="13868400" cy="914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Beadle-Brown, J., Šiška, J., &amp; </a:t>
            </a:r>
            <a:r>
              <a:rPr lang="en-GB" sz="3600" dirty="0" err="1">
                <a:latin typeface="Poppins" panose="00000500000000000000" pitchFamily="2" charset="-18"/>
                <a:cs typeface="Poppins" panose="00000500000000000000" pitchFamily="2" charset="-18"/>
              </a:rPr>
              <a:t>Káňová</a:t>
            </a:r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, Š. (2023). Mapping frameworks and approaches to measuring the quality of transition support services for young people with intellectual and developmental disabilities. </a:t>
            </a:r>
            <a:r>
              <a:rPr lang="en-GB" sz="3600" i="1" dirty="0">
                <a:latin typeface="Poppins" panose="00000500000000000000" pitchFamily="2" charset="-18"/>
                <a:cs typeface="Poppins" panose="00000500000000000000" pitchFamily="2" charset="-18"/>
              </a:rPr>
              <a:t>Frontiers in Rehabilitation Sciences</a:t>
            </a:r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, </a:t>
            </a:r>
            <a:r>
              <a:rPr lang="en-GB" sz="3600" i="1" dirty="0">
                <a:latin typeface="Poppins" panose="00000500000000000000" pitchFamily="2" charset="-18"/>
                <a:cs typeface="Poppins" panose="00000500000000000000" pitchFamily="2" charset="-18"/>
              </a:rPr>
              <a:t>4</a:t>
            </a:r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. https://doi.org/10.3389/fresc.2023.1043564</a:t>
            </a:r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Šiška, J.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cs-CZ" sz="3600" dirty="0" err="1">
                <a:latin typeface="Poppins" panose="00000500000000000000" pitchFamily="2" charset="-18"/>
                <a:cs typeface="Poppins" panose="00000500000000000000" pitchFamily="2" charset="-18"/>
              </a:rPr>
              <a:t>Beadle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-Brown, J.</a:t>
            </a:r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 (202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2</a:t>
            </a:r>
            <a:r>
              <a:rPr lang="en-GB" sz="3600" dirty="0">
                <a:latin typeface="Poppins" panose="00000500000000000000" pitchFamily="2" charset="-18"/>
                <a:cs typeface="Poppins" panose="00000500000000000000" pitchFamily="2" charset="-18"/>
              </a:rPr>
              <a:t>). </a:t>
            </a:r>
            <a:r>
              <a:rPr lang="en-GB" sz="3600" i="1" dirty="0">
                <a:latin typeface="Poppins" panose="00000500000000000000" pitchFamily="2" charset="-18"/>
                <a:cs typeface="Poppins" panose="00000500000000000000" pitchFamily="2" charset="-18"/>
                <a:hlinkClick r:id="rId4"/>
              </a:rPr>
              <a:t>Innovative Frameworks for measuring the Quality of services for Persons with Disabilities</a:t>
            </a:r>
          </a:p>
          <a:p>
            <a:r>
              <a:rPr lang="cs-CZ" sz="3600" i="1" dirty="0">
                <a:latin typeface="Poppins" panose="00000500000000000000" pitchFamily="2" charset="-18"/>
                <a:cs typeface="Poppins" panose="00000500000000000000" pitchFamily="2" charset="-18"/>
                <a:hlinkClick r:id="rId4"/>
              </a:rPr>
              <a:t>EASPD</a:t>
            </a:r>
            <a:r>
              <a:rPr lang="cs-CZ" sz="3600" i="1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cs-CZ" sz="3600" i="1" dirty="0" err="1">
                <a:latin typeface="Poppins" panose="00000500000000000000" pitchFamily="2" charset="-18"/>
                <a:cs typeface="Poppins" panose="00000500000000000000" pitchFamily="2" charset="-18"/>
              </a:rPr>
              <a:t>Brussels</a:t>
            </a:r>
            <a:r>
              <a:rPr lang="cs-CZ" sz="3600" i="1" dirty="0"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  <a:endParaRPr lang="en-US" sz="3600" i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4800" i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4800" i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4800" i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en-GB" sz="480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1F02618-2183-FCFE-C7AE-B08CD7FE4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3" y="432099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A3DEE-C18D-6525-88C4-C8E643629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FA9D74A-9BE5-3E09-8952-7F59C5077BC2}"/>
              </a:ext>
            </a:extLst>
          </p:cNvPr>
          <p:cNvGrpSpPr/>
          <p:nvPr/>
        </p:nvGrpSpPr>
        <p:grpSpPr>
          <a:xfrm>
            <a:off x="846594" y="1702345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539755-99FD-40A7-FF94-ACD0C7F4AD91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r>
                <a:rPr lang="cs-CZ" sz="4800" b="1" dirty="0"/>
                <a:t>Otázky:</a:t>
              </a:r>
              <a:endParaRPr lang="en-US" sz="4800" b="1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5B542CC-CB67-2E07-FFC5-8DB3B28F6CA3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73FD49B-6552-A32A-E59B-E0EF272A5D67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DA00F6D-EC32-B413-5F64-584DBCB072B2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0660DA4-4FE8-3499-975C-BA8FF2FA39DF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9917BB7-327E-D938-F87A-15783D321AE2}"/>
              </a:ext>
            </a:extLst>
          </p:cNvPr>
          <p:cNvSpPr txBox="1"/>
          <p:nvPr/>
        </p:nvSpPr>
        <p:spPr>
          <a:xfrm>
            <a:off x="1390212" y="3521052"/>
            <a:ext cx="9430187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cs-CZ" sz="3600" i="1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  <a:sym typeface="Poppins"/>
              </a:rPr>
              <a:t>Jaká je efektivita sociálních služeb v hlediska naplňování Úmluvy o právech osob s postižením (čl. 19) na úrovni EU a členských států?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endParaRPr lang="cs-CZ" sz="3600" i="1" dirty="0">
              <a:solidFill>
                <a:srgbClr val="000000"/>
              </a:solidFill>
              <a:latin typeface="Poppins" panose="00000500000000000000" pitchFamily="2" charset="-18"/>
              <a:cs typeface="Poppins" panose="00000500000000000000" pitchFamily="2" charset="-18"/>
              <a:sym typeface="Poppins"/>
            </a:endParaRP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cs-CZ" sz="3600" i="1" dirty="0">
                <a:solidFill>
                  <a:srgbClr val="000000"/>
                </a:solidFill>
                <a:latin typeface="Poppins" panose="00000500000000000000" pitchFamily="2" charset="-18"/>
                <a:cs typeface="Poppins" panose="00000500000000000000" pitchFamily="2" charset="-18"/>
                <a:sym typeface="Poppins"/>
              </a:rPr>
              <a:t>Jaké jsou trendy v hodnocení sociálních služeb pro osoby s postižením v členských státech EU?  </a:t>
            </a:r>
            <a:r>
              <a:rPr lang="cs-CZ" sz="4000" i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endParaRPr lang="en-US" sz="4000" i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just"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C2B5391-427E-4DA8-B0B7-9E396F9C625E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D2161C-1E46-4A53-AB7E-2941FADB4BA3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2050" name="Picture 2" descr="Living arrangements for young people with disabilities: tips... -  FAMILIENPORTAL.NRW">
            <a:extLst>
              <a:ext uri="{FF2B5EF4-FFF2-40B4-BE49-F238E27FC236}">
                <a16:creationId xmlns:a16="http://schemas.microsoft.com/office/drawing/2014/main" id="{3344314E-EA7A-386B-226E-DEF48F10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295698"/>
            <a:ext cx="6561432" cy="43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4BAD8FCE-35CD-C4CB-A500-4EDCF2C15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4339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7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3641-28FD-25DF-573B-4B58F006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5BB27A-E5F4-C445-81F2-D546E74C0C8C}"/>
              </a:ext>
            </a:extLst>
          </p:cNvPr>
          <p:cNvGrpSpPr/>
          <p:nvPr/>
        </p:nvGrpSpPr>
        <p:grpSpPr>
          <a:xfrm>
            <a:off x="184188" y="1866562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50273B-DB5F-5ACC-63BA-E3DC4A69D46B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A117F6-CAA9-2ACB-685C-EB647F7CEFC4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10867E5-ED33-1447-3E72-3A721AB31A71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802B95-9C6F-4B29-9EF8-60D268144D4D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26F3125-3101-8082-E362-ED168DFD787C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1B87F5D-E95A-B70C-545D-0CC8A7094FA2}"/>
              </a:ext>
            </a:extLst>
          </p:cNvPr>
          <p:cNvSpPr txBox="1"/>
          <p:nvPr/>
        </p:nvSpPr>
        <p:spPr>
          <a:xfrm>
            <a:off x="607279" y="3845734"/>
            <a:ext cx="827225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Tematická analýza zpráv Výboru OSN pro práva osob s postižením a dalších zdrojů na úrovni EU a členských států, analýza datových zdrojů.</a:t>
            </a:r>
            <a:endParaRPr lang="en-US" sz="32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9B3ED1A-C5A7-B427-8B59-4A099B5AD66E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FD53E7-BD74-AD2C-021C-D32AED2DD91B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661A8-0A4E-A84B-3056-BF5B57A9C955}"/>
              </a:ext>
            </a:extLst>
          </p:cNvPr>
          <p:cNvSpPr txBox="1"/>
          <p:nvPr/>
        </p:nvSpPr>
        <p:spPr>
          <a:xfrm>
            <a:off x="222288" y="1958264"/>
            <a:ext cx="9891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1. Naplňování Úmluvy o právech osob s postižením (čl. 19) úrovni EU a členský států -  </a:t>
            </a:r>
            <a:r>
              <a:rPr lang="cs-CZ" sz="3600" b="1" dirty="0">
                <a:solidFill>
                  <a:schemeClr val="bg1"/>
                </a:solidFill>
                <a:latin typeface="Poppins Bold" panose="00000800000000000000" charset="-18"/>
                <a:cs typeface="Poppins Bold" panose="00000800000000000000" charset="-18"/>
                <a:sym typeface="Poppins"/>
              </a:rPr>
              <a:t>metoda: </a:t>
            </a:r>
            <a:endParaRPr lang="cs-CZ" sz="3200" b="1" dirty="0">
              <a:solidFill>
                <a:schemeClr val="bg1"/>
              </a:solidFill>
              <a:latin typeface="Poppins Bold" panose="00000800000000000000" charset="-18"/>
              <a:cs typeface="Poppins Bold" panose="00000800000000000000" charset="-18"/>
              <a:sym typeface="Poppi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64DB16-0684-AD91-72C9-62E4A6EA8BD9}"/>
              </a:ext>
            </a:extLst>
          </p:cNvPr>
          <p:cNvSpPr/>
          <p:nvPr/>
        </p:nvSpPr>
        <p:spPr>
          <a:xfrm>
            <a:off x="9408468" y="800100"/>
            <a:ext cx="8695344" cy="88392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/>
              <a:t>„</a:t>
            </a:r>
            <a:r>
              <a:rPr lang="cs-CZ" sz="2800" i="1" noProof="0" dirty="0"/>
              <a:t>Státy</a:t>
            </a:r>
            <a:r>
              <a:rPr lang="en-GB" sz="2800" i="1" dirty="0"/>
              <a:t>, </a:t>
            </a:r>
            <a:r>
              <a:rPr lang="cs-CZ" sz="2800" i="1" noProof="0" dirty="0"/>
              <a:t>které</a:t>
            </a:r>
            <a:r>
              <a:rPr lang="en-GB" sz="2800" i="1" dirty="0"/>
              <a:t> </a:t>
            </a:r>
            <a:r>
              <a:rPr lang="cs-CZ" sz="2800" i="1" noProof="0" dirty="0"/>
              <a:t>jsou</a:t>
            </a:r>
            <a:r>
              <a:rPr lang="en-GB" sz="2800" i="1" dirty="0"/>
              <a:t> </a:t>
            </a:r>
            <a:r>
              <a:rPr lang="en-GB" sz="2800" i="1" dirty="0" err="1"/>
              <a:t>smluvní</a:t>
            </a:r>
            <a:r>
              <a:rPr lang="en-GB" sz="2800" i="1" dirty="0"/>
              <a:t> </a:t>
            </a:r>
            <a:r>
              <a:rPr lang="en-GB" sz="2800" i="1" dirty="0" err="1"/>
              <a:t>stranou</a:t>
            </a:r>
            <a:r>
              <a:rPr lang="en-GB" sz="2800" i="1" dirty="0"/>
              <a:t> </a:t>
            </a:r>
            <a:r>
              <a:rPr lang="en-GB" sz="2800" i="1" dirty="0" err="1"/>
              <a:t>této</a:t>
            </a:r>
            <a:r>
              <a:rPr lang="en-GB" sz="2800" i="1" dirty="0"/>
              <a:t> </a:t>
            </a:r>
            <a:r>
              <a:rPr lang="en-GB" sz="2800" i="1" dirty="0" err="1"/>
              <a:t>úmluvy</a:t>
            </a:r>
            <a:r>
              <a:rPr lang="en-GB" sz="2800" i="1" dirty="0"/>
              <a:t>, </a:t>
            </a:r>
            <a:r>
              <a:rPr lang="en-GB" sz="2800" i="1" dirty="0" err="1"/>
              <a:t>uznávají</a:t>
            </a:r>
            <a:r>
              <a:rPr lang="en-GB" sz="2800" i="1" dirty="0"/>
              <a:t> </a:t>
            </a:r>
            <a:r>
              <a:rPr lang="en-GB" sz="2800" i="1" dirty="0" err="1"/>
              <a:t>rovné</a:t>
            </a:r>
            <a:r>
              <a:rPr lang="en-GB" sz="2800" i="1" dirty="0"/>
              <a:t> </a:t>
            </a:r>
            <a:r>
              <a:rPr lang="en-GB" sz="2800" i="1" dirty="0" err="1"/>
              <a:t>právo</a:t>
            </a:r>
            <a:r>
              <a:rPr lang="en-GB" sz="2800" i="1" dirty="0"/>
              <a:t> </a:t>
            </a:r>
            <a:r>
              <a:rPr lang="en-GB" sz="2800" i="1" dirty="0" err="1"/>
              <a:t>všech</a:t>
            </a:r>
            <a:r>
              <a:rPr lang="en-GB" sz="2800" i="1" dirty="0"/>
              <a:t> </a:t>
            </a:r>
            <a:r>
              <a:rPr lang="en-GB" sz="2800" i="1" dirty="0" err="1"/>
              <a:t>osob</a:t>
            </a:r>
            <a:r>
              <a:rPr lang="en-GB" sz="2800" i="1" dirty="0"/>
              <a:t> </a:t>
            </a:r>
            <a:r>
              <a:rPr lang="cs-CZ" sz="2800" i="1" dirty="0"/>
              <a:t>s </a:t>
            </a:r>
            <a:r>
              <a:rPr lang="en-GB" sz="2800" i="1" u="sng" dirty="0" err="1"/>
              <a:t>postižením</a:t>
            </a:r>
            <a:r>
              <a:rPr lang="en-GB" sz="2800" i="1" u="sng" dirty="0"/>
              <a:t> </a:t>
            </a:r>
            <a:r>
              <a:rPr lang="en-GB" sz="2800" i="1" u="sng" dirty="0" err="1"/>
              <a:t>žít</a:t>
            </a:r>
            <a:r>
              <a:rPr lang="en-GB" sz="2800" i="1" u="sng" dirty="0"/>
              <a:t> v </a:t>
            </a:r>
            <a:r>
              <a:rPr lang="en-GB" sz="2800" i="1" u="sng" dirty="0" err="1"/>
              <a:t>rámci</a:t>
            </a:r>
            <a:r>
              <a:rPr lang="en-GB" sz="2800" i="1" u="sng" dirty="0"/>
              <a:t> </a:t>
            </a:r>
            <a:r>
              <a:rPr lang="en-GB" sz="2800" i="1" u="sng" dirty="0" err="1"/>
              <a:t>společenství</a:t>
            </a:r>
            <a:r>
              <a:rPr lang="en-GB" sz="2800" i="1" u="sng" dirty="0"/>
              <a:t>, s </a:t>
            </a:r>
            <a:r>
              <a:rPr lang="en-GB" sz="2800" i="1" u="sng" dirty="0" err="1"/>
              <a:t>možnostmi</a:t>
            </a:r>
            <a:r>
              <a:rPr lang="en-GB" sz="2800" i="1" u="sng" dirty="0"/>
              <a:t> </a:t>
            </a:r>
            <a:r>
              <a:rPr lang="en-GB" sz="2800" i="1" u="sng" dirty="0" err="1"/>
              <a:t>volby</a:t>
            </a:r>
            <a:r>
              <a:rPr lang="en-GB" sz="2800" i="1" u="sng" dirty="0"/>
              <a:t> </a:t>
            </a:r>
            <a:r>
              <a:rPr lang="en-GB" sz="2800" i="1" u="sng" dirty="0" err="1"/>
              <a:t>na</a:t>
            </a:r>
            <a:r>
              <a:rPr lang="en-GB" sz="2800" i="1" u="sng" dirty="0"/>
              <a:t> </a:t>
            </a:r>
            <a:r>
              <a:rPr lang="en-GB" sz="2800" i="1" u="sng" dirty="0" err="1"/>
              <a:t>rovnoprávném</a:t>
            </a:r>
            <a:r>
              <a:rPr lang="en-GB" sz="2800" i="1" u="sng" dirty="0"/>
              <a:t> </a:t>
            </a:r>
            <a:r>
              <a:rPr lang="en-GB" sz="2800" i="1" u="sng" dirty="0" err="1"/>
              <a:t>základě</a:t>
            </a:r>
            <a:r>
              <a:rPr lang="en-GB" sz="2800" i="1" u="sng" dirty="0"/>
              <a:t> s </a:t>
            </a:r>
            <a:r>
              <a:rPr lang="en-GB" sz="2800" i="1" u="sng" dirty="0" err="1"/>
              <a:t>ostatními</a:t>
            </a:r>
            <a:r>
              <a:rPr lang="en-GB" sz="2800" i="1" u="sng" dirty="0"/>
              <a:t>, a </a:t>
            </a:r>
            <a:r>
              <a:rPr lang="en-GB" sz="2800" i="1" u="sng" dirty="0" err="1"/>
              <a:t>přijmou</a:t>
            </a:r>
            <a:r>
              <a:rPr lang="en-GB" sz="2800" i="1" u="sng" dirty="0"/>
              <a:t> </a:t>
            </a:r>
            <a:r>
              <a:rPr lang="en-GB" sz="2800" i="1" u="sng" dirty="0" err="1"/>
              <a:t>účinná</a:t>
            </a:r>
            <a:r>
              <a:rPr lang="en-GB" sz="2800" i="1" u="sng" dirty="0"/>
              <a:t> a </a:t>
            </a:r>
            <a:r>
              <a:rPr lang="en-GB" sz="2800" i="1" u="sng" dirty="0" err="1"/>
              <a:t>odpovídající</a:t>
            </a:r>
            <a:r>
              <a:rPr lang="en-GB" sz="2800" i="1" u="sng" dirty="0"/>
              <a:t> </a:t>
            </a:r>
            <a:r>
              <a:rPr lang="en-GB" sz="2800" i="1" u="sng" dirty="0" err="1"/>
              <a:t>opatření</a:t>
            </a:r>
            <a:r>
              <a:rPr lang="en-GB" sz="2800" i="1" u="sng" dirty="0"/>
              <a:t>, aby </a:t>
            </a:r>
            <a:r>
              <a:rPr lang="en-GB" sz="2800" i="1" u="sng" dirty="0" err="1"/>
              <a:t>osobám</a:t>
            </a:r>
            <a:r>
              <a:rPr lang="en-GB" sz="2800" i="1" u="sng" dirty="0"/>
              <a:t> se </a:t>
            </a:r>
            <a:r>
              <a:rPr lang="en-GB" sz="2800" i="1" u="sng" dirty="0" err="1"/>
              <a:t>postižením</a:t>
            </a:r>
            <a:r>
              <a:rPr lang="en-GB" sz="2800" i="1" u="sng" dirty="0"/>
              <a:t> </a:t>
            </a:r>
            <a:r>
              <a:rPr lang="en-GB" sz="2800" i="1" u="sng" dirty="0" err="1"/>
              <a:t>usnadnily</a:t>
            </a:r>
            <a:r>
              <a:rPr lang="en-GB" sz="2800" i="1" u="sng" dirty="0"/>
              <a:t> </a:t>
            </a:r>
            <a:r>
              <a:rPr lang="en-GB" sz="2800" i="1" u="sng" dirty="0" err="1"/>
              <a:t>plné</a:t>
            </a:r>
            <a:r>
              <a:rPr lang="en-GB" sz="2800" i="1" u="sng" dirty="0"/>
              <a:t> </a:t>
            </a:r>
            <a:r>
              <a:rPr lang="en-GB" sz="2800" i="1" u="sng" dirty="0" err="1"/>
              <a:t>užívání</a:t>
            </a:r>
            <a:r>
              <a:rPr lang="en-GB" sz="2800" i="1" u="sng" dirty="0"/>
              <a:t> </a:t>
            </a:r>
            <a:r>
              <a:rPr lang="en-GB" sz="2800" i="1" u="sng" dirty="0" err="1"/>
              <a:t>tohoto</a:t>
            </a:r>
            <a:r>
              <a:rPr lang="en-GB" sz="2800" i="1" u="sng" dirty="0"/>
              <a:t> </a:t>
            </a:r>
            <a:r>
              <a:rPr lang="en-GB" sz="2800" i="1" u="sng" dirty="0" err="1"/>
              <a:t>práva</a:t>
            </a:r>
            <a:r>
              <a:rPr lang="en-GB" sz="2800" i="1" u="sng" dirty="0"/>
              <a:t> a </a:t>
            </a:r>
            <a:r>
              <a:rPr lang="en-GB" sz="2800" i="1" u="sng" dirty="0" err="1"/>
              <a:t>jejich</a:t>
            </a:r>
            <a:r>
              <a:rPr lang="en-GB" sz="2800" i="1" u="sng" dirty="0"/>
              <a:t> </a:t>
            </a:r>
            <a:r>
              <a:rPr lang="en-GB" sz="2800" i="1" u="sng" dirty="0" err="1"/>
              <a:t>plné</a:t>
            </a:r>
            <a:r>
              <a:rPr lang="en-GB" sz="2800" i="1" u="sng" dirty="0"/>
              <a:t> </a:t>
            </a:r>
            <a:r>
              <a:rPr lang="en-GB" sz="2800" i="1" u="sng" dirty="0" err="1"/>
              <a:t>začlenění</a:t>
            </a:r>
            <a:r>
              <a:rPr lang="en-GB" sz="2800" i="1" u="sng" dirty="0"/>
              <a:t> a </a:t>
            </a:r>
            <a:r>
              <a:rPr lang="en-GB" sz="2800" i="1" u="sng" dirty="0" err="1"/>
              <a:t>zapojení</a:t>
            </a:r>
            <a:r>
              <a:rPr lang="en-GB" sz="2800" i="1" u="sng" dirty="0"/>
              <a:t> do </a:t>
            </a:r>
            <a:r>
              <a:rPr lang="en-GB" sz="2800" i="1" u="sng" dirty="0" err="1"/>
              <a:t>společnosti</a:t>
            </a:r>
            <a:r>
              <a:rPr lang="en-GB" sz="2800" i="1" u="sng" dirty="0"/>
              <a:t>,</a:t>
            </a:r>
            <a:r>
              <a:rPr lang="en-GB" sz="2800" i="1" dirty="0"/>
              <a:t> </a:t>
            </a:r>
            <a:r>
              <a:rPr lang="en-GB" sz="2800" i="1" dirty="0" err="1"/>
              <a:t>mimo</a:t>
            </a:r>
            <a:r>
              <a:rPr lang="en-GB" sz="2800" i="1" dirty="0"/>
              <a:t> </a:t>
            </a:r>
            <a:r>
              <a:rPr lang="en-GB" sz="2800" i="1" dirty="0" err="1"/>
              <a:t>jiné</a:t>
            </a:r>
            <a:r>
              <a:rPr lang="en-GB" sz="2800" i="1" dirty="0"/>
              <a:t> </a:t>
            </a:r>
            <a:r>
              <a:rPr lang="en-GB" sz="2800" i="1" dirty="0" err="1"/>
              <a:t>tím</a:t>
            </a:r>
            <a:r>
              <a:rPr lang="en-GB" sz="2800" i="1" dirty="0"/>
              <a:t>, </a:t>
            </a:r>
            <a:r>
              <a:rPr lang="en-GB" sz="2800" i="1" dirty="0" err="1"/>
              <a:t>že</a:t>
            </a:r>
            <a:r>
              <a:rPr lang="en-GB" sz="2800" i="1" dirty="0"/>
              <a:t> </a:t>
            </a:r>
            <a:r>
              <a:rPr lang="en-GB" sz="2800" i="1" dirty="0" err="1"/>
              <a:t>zajistí</a:t>
            </a:r>
            <a:r>
              <a:rPr lang="en-GB" sz="2800" i="1" dirty="0"/>
              <a:t>, aby:</a:t>
            </a:r>
            <a:br>
              <a:rPr lang="en-GB" sz="2800" i="1" dirty="0"/>
            </a:br>
            <a:r>
              <a:rPr lang="en-GB" sz="2800" i="1" dirty="0"/>
              <a:t>(a) </a:t>
            </a:r>
            <a:r>
              <a:rPr lang="en-GB" sz="2800" i="1" dirty="0" err="1"/>
              <a:t>osoby</a:t>
            </a:r>
            <a:r>
              <a:rPr lang="en-GB" sz="2800" i="1" dirty="0"/>
              <a:t> </a:t>
            </a:r>
            <a:r>
              <a:rPr lang="cs-CZ" sz="2800" i="1" dirty="0"/>
              <a:t>s </a:t>
            </a:r>
            <a:r>
              <a:rPr lang="en-GB" sz="2800" i="1" dirty="0" err="1"/>
              <a:t>postižením</a:t>
            </a:r>
            <a:r>
              <a:rPr lang="en-GB" sz="2800" i="1" dirty="0"/>
              <a:t> </a:t>
            </a:r>
            <a:r>
              <a:rPr lang="en-GB" sz="2800" i="1" dirty="0" err="1"/>
              <a:t>měly</a:t>
            </a:r>
            <a:r>
              <a:rPr lang="en-GB" sz="2800" i="1" dirty="0"/>
              <a:t> </a:t>
            </a:r>
            <a:r>
              <a:rPr lang="en-GB" sz="2800" i="1" dirty="0" err="1"/>
              <a:t>možnost</a:t>
            </a:r>
            <a:r>
              <a:rPr lang="en-GB" sz="2800" i="1" dirty="0"/>
              <a:t> </a:t>
            </a:r>
            <a:r>
              <a:rPr lang="en-GB" sz="2800" i="1" dirty="0" err="1"/>
              <a:t>si</a:t>
            </a:r>
            <a:r>
              <a:rPr lang="en-GB" sz="2800" i="1" dirty="0"/>
              <a:t> </a:t>
            </a:r>
            <a:r>
              <a:rPr lang="en-GB" sz="2800" i="1" dirty="0" err="1"/>
              <a:t>zvolit</a:t>
            </a:r>
            <a:r>
              <a:rPr lang="en-GB" sz="2800" i="1" dirty="0"/>
              <a:t>, </a:t>
            </a:r>
            <a:r>
              <a:rPr lang="en-GB" sz="2800" i="1" dirty="0" err="1"/>
              <a:t>na</a:t>
            </a:r>
            <a:r>
              <a:rPr lang="en-GB" sz="2800" i="1" dirty="0"/>
              <a:t> </a:t>
            </a:r>
            <a:r>
              <a:rPr lang="en-GB" sz="2800" i="1" dirty="0" err="1"/>
              <a:t>rovnoprávném</a:t>
            </a:r>
            <a:r>
              <a:rPr lang="en-GB" sz="2800" i="1" dirty="0"/>
              <a:t> </a:t>
            </a:r>
            <a:r>
              <a:rPr lang="en-GB" sz="2800" i="1" dirty="0" err="1"/>
              <a:t>základě</a:t>
            </a:r>
            <a:r>
              <a:rPr lang="en-GB" sz="2800" i="1" dirty="0"/>
              <a:t> s </a:t>
            </a:r>
            <a:r>
              <a:rPr lang="en-GB" sz="2800" i="1" dirty="0" err="1"/>
              <a:t>ostatními</a:t>
            </a:r>
            <a:r>
              <a:rPr lang="en-GB" sz="2800" i="1" dirty="0"/>
              <a:t>, </a:t>
            </a:r>
            <a:r>
              <a:rPr lang="en-GB" sz="2800" i="1" dirty="0" err="1"/>
              <a:t>místo</a:t>
            </a:r>
            <a:r>
              <a:rPr lang="en-GB" sz="2800" i="1" dirty="0"/>
              <a:t> </a:t>
            </a:r>
            <a:r>
              <a:rPr lang="en-GB" sz="2800" i="1" dirty="0" err="1"/>
              <a:t>pobytu</a:t>
            </a:r>
            <a:r>
              <a:rPr lang="en-GB" sz="2800" i="1" dirty="0"/>
              <a:t>, </a:t>
            </a:r>
            <a:r>
              <a:rPr lang="en-GB" sz="2800" i="1" dirty="0" err="1"/>
              <a:t>kde</a:t>
            </a:r>
            <a:r>
              <a:rPr lang="en-GB" sz="2800" i="1" dirty="0"/>
              <a:t> a s </a:t>
            </a:r>
            <a:r>
              <a:rPr lang="en-GB" sz="2800" i="1" dirty="0" err="1"/>
              <a:t>kým</a:t>
            </a:r>
            <a:r>
              <a:rPr lang="en-GB" sz="2800" i="1" dirty="0"/>
              <a:t> </a:t>
            </a:r>
            <a:r>
              <a:rPr lang="en-GB" sz="2800" i="1" dirty="0" err="1"/>
              <a:t>budou</a:t>
            </a:r>
            <a:r>
              <a:rPr lang="en-GB" sz="2800" i="1" dirty="0"/>
              <a:t> </a:t>
            </a:r>
            <a:r>
              <a:rPr lang="en-GB" sz="2800" i="1" dirty="0" err="1"/>
              <a:t>žít</a:t>
            </a:r>
            <a:r>
              <a:rPr lang="en-GB" sz="2800" i="1" dirty="0"/>
              <a:t>, a </a:t>
            </a:r>
            <a:r>
              <a:rPr lang="en-GB" sz="2800" i="1" dirty="0" err="1"/>
              <a:t>nebyly</a:t>
            </a:r>
            <a:r>
              <a:rPr lang="en-GB" sz="2800" i="1" dirty="0"/>
              <a:t> </a:t>
            </a:r>
            <a:r>
              <a:rPr lang="en-GB" sz="2800" i="1" dirty="0" err="1"/>
              <a:t>nuceny</a:t>
            </a:r>
            <a:r>
              <a:rPr lang="en-GB" sz="2800" i="1" dirty="0"/>
              <a:t> </a:t>
            </a:r>
            <a:r>
              <a:rPr lang="en-GB" sz="2800" i="1" dirty="0" err="1"/>
              <a:t>žít</a:t>
            </a:r>
            <a:r>
              <a:rPr lang="en-GB" sz="2800" i="1" dirty="0"/>
              <a:t> v </a:t>
            </a:r>
            <a:r>
              <a:rPr lang="en-GB" sz="2800" i="1" dirty="0" err="1"/>
              <a:t>určitém</a:t>
            </a:r>
            <a:r>
              <a:rPr lang="en-GB" sz="2800" i="1" dirty="0"/>
              <a:t> </a:t>
            </a:r>
            <a:r>
              <a:rPr lang="en-GB" sz="2800" i="1" dirty="0" err="1"/>
              <a:t>prostředí</a:t>
            </a:r>
            <a:r>
              <a:rPr lang="en-GB" sz="2800" i="1" dirty="0"/>
              <a:t>;</a:t>
            </a:r>
            <a:br>
              <a:rPr lang="en-GB" sz="2800" i="1" dirty="0"/>
            </a:br>
            <a:r>
              <a:rPr lang="en-GB" sz="2800" i="1" dirty="0"/>
              <a:t>(b) </a:t>
            </a:r>
            <a:r>
              <a:rPr lang="en-GB" sz="2800" i="1" dirty="0" err="1"/>
              <a:t>osoby</a:t>
            </a:r>
            <a:r>
              <a:rPr lang="en-GB" sz="2800" i="1" dirty="0"/>
              <a:t> </a:t>
            </a:r>
            <a:r>
              <a:rPr lang="cs-CZ" sz="2800" i="1" dirty="0"/>
              <a:t>s </a:t>
            </a:r>
            <a:r>
              <a:rPr lang="en-GB" sz="2800" i="1" dirty="0" err="1"/>
              <a:t>postižením</a:t>
            </a:r>
            <a:r>
              <a:rPr lang="en-GB" sz="2800" i="1" dirty="0"/>
              <a:t> </a:t>
            </a:r>
            <a:r>
              <a:rPr lang="en-GB" sz="2800" i="1" dirty="0" err="1"/>
              <a:t>měly</a:t>
            </a:r>
            <a:r>
              <a:rPr lang="en-GB" sz="2800" i="1" dirty="0"/>
              <a:t> </a:t>
            </a:r>
            <a:r>
              <a:rPr lang="en-GB" sz="2800" i="1" dirty="0" err="1"/>
              <a:t>přístup</a:t>
            </a:r>
            <a:r>
              <a:rPr lang="en-GB" sz="2800" i="1" dirty="0"/>
              <a:t> </a:t>
            </a:r>
            <a:r>
              <a:rPr lang="en-GB" sz="2800" i="1" dirty="0" err="1"/>
              <a:t>ke</a:t>
            </a:r>
            <a:r>
              <a:rPr lang="en-GB" sz="2800" i="1" dirty="0"/>
              <a:t> </a:t>
            </a:r>
            <a:r>
              <a:rPr lang="en-GB" sz="2800" i="1" dirty="0" err="1"/>
              <a:t>službám</a:t>
            </a:r>
            <a:r>
              <a:rPr lang="cs-CZ" sz="2800" i="1" dirty="0"/>
              <a:t>…….. “</a:t>
            </a:r>
            <a:endParaRPr lang="en-US" sz="2000" i="1" dirty="0"/>
          </a:p>
        </p:txBody>
      </p:sp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4BDA66F-5EF9-B5E9-F49B-CFAC567B9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66" y="465331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37FED-93C9-B3FF-649E-9CAF0FEF6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45E1CE-CEA6-A537-F4D0-058F231A66E4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1FA24A-D8EE-675E-9FE7-E08498194DE8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3EB74BF-C43C-0BDC-FDDC-74B144141F63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8094423-335A-277B-15F6-D8D14CA237AA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A5B50D2-8560-0350-6EC2-5ABAFB253306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C20D3-BAC6-519B-FAB9-35C862EDB918}"/>
              </a:ext>
            </a:extLst>
          </p:cNvPr>
          <p:cNvSpPr txBox="1"/>
          <p:nvPr/>
        </p:nvSpPr>
        <p:spPr>
          <a:xfrm>
            <a:off x="971414" y="1937722"/>
            <a:ext cx="9891346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18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F7450-BA5F-C1EB-7992-69E62580AC55}"/>
              </a:ext>
            </a:extLst>
          </p:cNvPr>
          <p:cNvSpPr txBox="1"/>
          <p:nvPr/>
        </p:nvSpPr>
        <p:spPr>
          <a:xfrm>
            <a:off x="228600" y="4324505"/>
            <a:ext cx="12194321" cy="525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10000"/>
              </a:lnSpc>
              <a:spcAft>
                <a:spcPts val="600"/>
              </a:spcAft>
              <a:buSzPct val="33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Přetrvává medicínský model postižení.</a:t>
            </a:r>
            <a:endParaRPr lang="cs-CZ" sz="36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lvl="0" indent="-571500">
              <a:lnSpc>
                <a:spcPct val="110000"/>
              </a:lnSpc>
              <a:spcAft>
                <a:spcPts val="600"/>
              </a:spcAft>
              <a:buSzPct val="33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Nedostatek dostupného a přístupného bydlení.</a:t>
            </a:r>
            <a:endParaRPr lang="en-GB" sz="36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lvl="0" indent="-571500">
              <a:lnSpc>
                <a:spcPct val="110000"/>
              </a:lnSpc>
              <a:spcAft>
                <a:spcPts val="600"/>
              </a:spcAft>
              <a:buSzPct val="33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Nedostatečně rozvinuté </a:t>
            </a: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komunitní služby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, osobní asistence.</a:t>
            </a:r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indent="-571500">
              <a:lnSpc>
                <a:spcPct val="110000"/>
              </a:lnSpc>
              <a:spcAft>
                <a:spcPts val="600"/>
              </a:spcAft>
              <a:buSzPct val="33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Nedostatečně financovaná podpora zaměřená na člověka.</a:t>
            </a:r>
          </a:p>
          <a:p>
            <a:pPr marL="571500" lvl="0" indent="-571500">
              <a:lnSpc>
                <a:spcPct val="110000"/>
              </a:lnSpc>
              <a:spcAft>
                <a:spcPts val="600"/>
              </a:spcAft>
              <a:buSzPct val="33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Pokračující </a:t>
            </a: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využívání fondů EU i pro jiné účely než komunitní služby.</a:t>
            </a:r>
            <a:endParaRPr lang="en-GB" sz="36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497AC-73F4-9D36-66CE-506824CFABB6}"/>
              </a:ext>
            </a:extLst>
          </p:cNvPr>
          <p:cNvSpPr txBox="1"/>
          <p:nvPr/>
        </p:nvSpPr>
        <p:spPr>
          <a:xfrm>
            <a:off x="952364" y="1824251"/>
            <a:ext cx="9891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1. Naplňování Úmluvy o právech osob s postižením (čl. 19) na úrovni EU a členských států: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výsledky 1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C830DB7-3A6E-E3A6-0F41-AACB810B1008}"/>
              </a:ext>
            </a:extLst>
          </p:cNvPr>
          <p:cNvSpPr/>
          <p:nvPr/>
        </p:nvSpPr>
        <p:spPr>
          <a:xfrm>
            <a:off x="11123777" y="1053879"/>
            <a:ext cx="8045413" cy="744181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220B6-C47B-2DA1-ADE6-F0DEF1888273}"/>
              </a:ext>
            </a:extLst>
          </p:cNvPr>
          <p:cNvSpPr txBox="1"/>
          <p:nvPr/>
        </p:nvSpPr>
        <p:spPr>
          <a:xfrm>
            <a:off x="12635380" y="1593500"/>
            <a:ext cx="5562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>
                <a:solidFill>
                  <a:schemeClr val="bg1"/>
                </a:solidFill>
              </a:rPr>
              <a:t>„…….</a:t>
            </a:r>
            <a:r>
              <a:rPr lang="en-GB" sz="3600" i="1" dirty="0" err="1">
                <a:solidFill>
                  <a:schemeClr val="bg1"/>
                </a:solidFill>
              </a:rPr>
              <a:t>Dotační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systém</a:t>
            </a:r>
            <a:r>
              <a:rPr lang="cs-CZ" sz="3600" i="1" dirty="0">
                <a:solidFill>
                  <a:schemeClr val="bg1"/>
                </a:solidFill>
              </a:rPr>
              <a:t>…</a:t>
            </a:r>
            <a:r>
              <a:rPr lang="en-GB" sz="3600" i="1" dirty="0">
                <a:solidFill>
                  <a:schemeClr val="bg1"/>
                </a:solidFill>
              </a:rPr>
              <a:t>se </a:t>
            </a:r>
            <a:r>
              <a:rPr lang="en-GB" sz="3600" i="1" dirty="0" err="1">
                <a:solidFill>
                  <a:schemeClr val="bg1"/>
                </a:solidFill>
              </a:rPr>
              <a:t>někde</a:t>
            </a:r>
            <a:r>
              <a:rPr lang="en-GB" sz="3600" i="1" dirty="0">
                <a:solidFill>
                  <a:schemeClr val="bg1"/>
                </a:solidFill>
              </a:rPr>
              <a:t> po </a:t>
            </a:r>
            <a:r>
              <a:rPr lang="en-GB" sz="3600" i="1" dirty="0" err="1">
                <a:solidFill>
                  <a:schemeClr val="bg1"/>
                </a:solidFill>
              </a:rPr>
              <a:t>cestě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začal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zadrhávat</a:t>
            </a:r>
            <a:r>
              <a:rPr lang="en-GB" sz="3600" i="1" dirty="0">
                <a:solidFill>
                  <a:schemeClr val="bg1"/>
                </a:solidFill>
              </a:rPr>
              <a:t> a </a:t>
            </a:r>
            <a:r>
              <a:rPr lang="en-GB" sz="3600" i="1" dirty="0" err="1">
                <a:solidFill>
                  <a:schemeClr val="bg1"/>
                </a:solidFill>
              </a:rPr>
              <a:t>přestal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vykazovat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očekávané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výsledky</a:t>
            </a:r>
            <a:r>
              <a:rPr lang="en-GB" sz="3600" i="1" dirty="0">
                <a:solidFill>
                  <a:schemeClr val="bg1"/>
                </a:solidFill>
              </a:rPr>
              <a:t>. </a:t>
            </a:r>
            <a:r>
              <a:rPr lang="en-GB" sz="3600" i="1" dirty="0" err="1">
                <a:solidFill>
                  <a:schemeClr val="bg1"/>
                </a:solidFill>
              </a:rPr>
              <a:t>Můžeme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si</a:t>
            </a:r>
            <a:r>
              <a:rPr lang="en-GB" sz="3600" i="1" dirty="0">
                <a:solidFill>
                  <a:schemeClr val="bg1"/>
                </a:solidFill>
              </a:rPr>
              <a:t> za to </a:t>
            </a:r>
            <a:r>
              <a:rPr lang="en-GB" sz="3600" i="1" dirty="0" err="1">
                <a:solidFill>
                  <a:schemeClr val="bg1"/>
                </a:solidFill>
              </a:rPr>
              <a:t>sami</a:t>
            </a:r>
            <a:r>
              <a:rPr lang="en-GB" sz="3600" i="1" dirty="0">
                <a:solidFill>
                  <a:schemeClr val="bg1"/>
                </a:solidFill>
              </a:rPr>
              <a:t>. </a:t>
            </a:r>
            <a:r>
              <a:rPr lang="en-GB" sz="3600" i="1" u="sng" dirty="0">
                <a:solidFill>
                  <a:schemeClr val="bg1"/>
                </a:solidFill>
              </a:rPr>
              <a:t>Bez </a:t>
            </a:r>
            <a:r>
              <a:rPr lang="en-GB" sz="3600" i="1" u="sng" dirty="0" err="1">
                <a:solidFill>
                  <a:schemeClr val="bg1"/>
                </a:solidFill>
              </a:rPr>
              <a:t>strategického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rozhodnutí</a:t>
            </a:r>
            <a:r>
              <a:rPr lang="en-GB" sz="3600" i="1" u="sng" dirty="0">
                <a:solidFill>
                  <a:schemeClr val="bg1"/>
                </a:solidFill>
              </a:rPr>
              <a:t>, </a:t>
            </a:r>
            <a:r>
              <a:rPr lang="en-GB" sz="3600" i="1" u="sng" dirty="0" err="1">
                <a:solidFill>
                  <a:schemeClr val="bg1"/>
                </a:solidFill>
              </a:rPr>
              <a:t>kam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chceme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dojít</a:t>
            </a:r>
            <a:r>
              <a:rPr lang="en-GB" sz="3600" i="1" u="sng" dirty="0">
                <a:solidFill>
                  <a:schemeClr val="bg1"/>
                </a:solidFill>
              </a:rPr>
              <a:t>, bez </a:t>
            </a:r>
            <a:r>
              <a:rPr lang="en-GB" sz="3600" i="1" u="sng" dirty="0" err="1">
                <a:solidFill>
                  <a:schemeClr val="bg1"/>
                </a:solidFill>
              </a:rPr>
              <a:t>zadání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konkrétních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cílů</a:t>
            </a:r>
            <a:r>
              <a:rPr lang="en-GB" sz="3600" i="1" u="sng" dirty="0">
                <a:solidFill>
                  <a:schemeClr val="bg1"/>
                </a:solidFill>
              </a:rPr>
              <a:t> a bez </a:t>
            </a:r>
            <a:r>
              <a:rPr lang="en-GB" sz="3600" i="1" u="sng" dirty="0" err="1">
                <a:solidFill>
                  <a:schemeClr val="bg1"/>
                </a:solidFill>
              </a:rPr>
              <a:t>důkladné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kontroly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jejich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naplňování</a:t>
            </a:r>
            <a:r>
              <a:rPr lang="en-GB" sz="3600" i="1" u="sng" dirty="0">
                <a:solidFill>
                  <a:schemeClr val="bg1"/>
                </a:solidFill>
              </a:rPr>
              <a:t> se </a:t>
            </a:r>
            <a:r>
              <a:rPr lang="en-GB" sz="3600" i="1" u="sng" dirty="0" err="1">
                <a:solidFill>
                  <a:schemeClr val="bg1"/>
                </a:solidFill>
              </a:rPr>
              <a:t>neposuneme</a:t>
            </a:r>
            <a:r>
              <a:rPr lang="en-GB" sz="3600" i="1" u="sng" dirty="0">
                <a:solidFill>
                  <a:schemeClr val="bg1"/>
                </a:solidFill>
              </a:rPr>
              <a:t> </a:t>
            </a:r>
            <a:r>
              <a:rPr lang="en-GB" sz="3600" i="1" u="sng" dirty="0" err="1">
                <a:solidFill>
                  <a:schemeClr val="bg1"/>
                </a:solidFill>
              </a:rPr>
              <a:t>dál</a:t>
            </a:r>
            <a:r>
              <a:rPr lang="en-GB" sz="3600" i="1" u="sng" dirty="0">
                <a:solidFill>
                  <a:schemeClr val="bg1"/>
                </a:solidFill>
              </a:rPr>
              <a:t>. </a:t>
            </a:r>
            <a:r>
              <a:rPr lang="en-GB" sz="3600" i="1" dirty="0">
                <a:solidFill>
                  <a:schemeClr val="bg1"/>
                </a:solidFill>
              </a:rPr>
              <a:t>…</a:t>
            </a:r>
            <a:r>
              <a:rPr lang="cs-CZ" sz="3600" i="1" dirty="0">
                <a:solidFill>
                  <a:schemeClr val="bg1"/>
                </a:solidFill>
              </a:rPr>
              <a:t>.“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4" name="TextovéPole 19">
            <a:extLst>
              <a:ext uri="{FF2B5EF4-FFF2-40B4-BE49-F238E27FC236}">
                <a16:creationId xmlns:a16="http://schemas.microsoft.com/office/drawing/2014/main" id="{007F8E21-C6D1-1C41-93FA-4BB12B9DC20D}"/>
              </a:ext>
            </a:extLst>
          </p:cNvPr>
          <p:cNvSpPr txBox="1"/>
          <p:nvPr/>
        </p:nvSpPr>
        <p:spPr>
          <a:xfrm>
            <a:off x="12268200" y="9496849"/>
            <a:ext cx="8045413" cy="48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31"/>
              </a:lnSpc>
              <a:spcBef>
                <a:spcPct val="0"/>
              </a:spcBef>
            </a:pPr>
            <a:r>
              <a:rPr lang="en-GB" sz="2800" dirty="0"/>
              <a:t>Miloslav Kala, </a:t>
            </a:r>
            <a:r>
              <a:rPr lang="en-GB" sz="2800" dirty="0" err="1"/>
              <a:t>prezident</a:t>
            </a:r>
            <a:r>
              <a:rPr lang="en-GB" sz="2800" dirty="0"/>
              <a:t> NK</a:t>
            </a:r>
            <a:r>
              <a:rPr lang="cs-CZ" sz="2800" dirty="0"/>
              <a:t>Ú, 2025</a:t>
            </a:r>
            <a:endParaRPr lang="en-US" sz="2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Obrázek 4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ABC0ADE-2F85-B880-E74C-41A3EC183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3" y="469259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4B423-93BB-5BD6-EFF8-4E2B7C914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AC418C-A63A-0152-5609-5AF1260838E4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BD33A3-464B-1264-1AB7-4B81DFC73CC2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A885F41-B91D-ED2E-ED18-07B28AACBA8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3C087D6-E011-6E39-29F5-447C0AB27D16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6E20676-DDED-A892-C3D9-B49787A5925F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B833ED-3AAA-CFFB-03F7-8C98F4699456}"/>
              </a:ext>
            </a:extLst>
          </p:cNvPr>
          <p:cNvSpPr txBox="1"/>
          <p:nvPr/>
        </p:nvSpPr>
        <p:spPr>
          <a:xfrm>
            <a:off x="838199" y="3954138"/>
            <a:ext cx="14782801" cy="344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Strategie často existují, ale </a:t>
            </a: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bez jasných cílů, termínů a monitoringu.</a:t>
            </a:r>
            <a:endParaRPr lang="en-GB" sz="36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Deinstitucionalizace je někdy vnímána jako dobrovolná, nikoli obligatorní či závazná.</a:t>
            </a:r>
            <a:endParaRPr lang="en-GB" sz="36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Participace osob s postižením je často nízká nebo formální.</a:t>
            </a:r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E369D-58A4-12AE-CCEE-B1A50317D4F5}"/>
              </a:ext>
            </a:extLst>
          </p:cNvPr>
          <p:cNvSpPr txBox="1"/>
          <p:nvPr/>
        </p:nvSpPr>
        <p:spPr>
          <a:xfrm>
            <a:off x="971414" y="1767148"/>
            <a:ext cx="9891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1. Naplňování Úmluvy o právech osob s postižením (čl. 19) na úrovni a členských států EU: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výsledky 2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C21F96D-7E0A-8358-3403-1E4D9E1BD4DC}"/>
              </a:ext>
            </a:extLst>
          </p:cNvPr>
          <p:cNvGrpSpPr/>
          <p:nvPr/>
        </p:nvGrpSpPr>
        <p:grpSpPr>
          <a:xfrm>
            <a:off x="7900062" y="8877300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A4BE288-370A-1284-860E-CA0CEE443682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8A9EFDC-DB84-034A-8A00-7AB23503623A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ovéPole 19">
            <a:extLst>
              <a:ext uri="{FF2B5EF4-FFF2-40B4-BE49-F238E27FC236}">
                <a16:creationId xmlns:a16="http://schemas.microsoft.com/office/drawing/2014/main" id="{6A22CDAC-EFF8-BF30-6BAD-CD31FB3FC2BC}"/>
              </a:ext>
            </a:extLst>
          </p:cNvPr>
          <p:cNvSpPr txBox="1"/>
          <p:nvPr/>
        </p:nvSpPr>
        <p:spPr>
          <a:xfrm>
            <a:off x="8161947" y="8958294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2" name="Obrázek 11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DD1F670-5433-B6C9-F215-B9B0703B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6333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E496-081A-1B76-E6C1-74B121F3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5C7D47-339B-DBF2-75AD-C85A0B532466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D28A5C-651F-AD33-47B5-F642A738F41D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4400" dirty="0">
                  <a:latin typeface="Poppins" panose="00000500000000000000" pitchFamily="2" charset="-18"/>
                  <a:cs typeface="Poppins" panose="00000500000000000000" pitchFamily="2" charset="-18"/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754D2E1-BE95-2DD9-C851-BB298B29B607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44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126A78D-65B3-46C0-BFE2-30ACCA8FCA2C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271C43-3DA1-D17C-93BD-5791F68AEA73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20E4F3E-5DE3-5E4E-402B-4EA5FF5A17B3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14F671F-BD02-CDA9-F8E6-C093F9445880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0F6C622-31EE-DBD0-B854-E043544403D7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6F76C80-59AA-16D7-2ED9-476337A72CEB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96B39-6BF2-1BA9-F2A9-3B8F6877B02B}"/>
              </a:ext>
            </a:extLst>
          </p:cNvPr>
          <p:cNvSpPr txBox="1"/>
          <p:nvPr/>
        </p:nvSpPr>
        <p:spPr>
          <a:xfrm>
            <a:off x="762000" y="4040911"/>
            <a:ext cx="14935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Změna přístupu </a:t>
            </a:r>
            <a:r>
              <a:rPr lang="cs-CZ" sz="4000" i="1" dirty="0">
                <a:latin typeface="Poppins" panose="00000500000000000000" pitchFamily="2" charset="-18"/>
                <a:cs typeface="Poppins" panose="00000500000000000000" pitchFamily="2" charset="-18"/>
              </a:rPr>
              <a:t>od </a:t>
            </a:r>
            <a:r>
              <a:rPr lang="cs-CZ" sz="4000" i="1" u="sng" dirty="0">
                <a:latin typeface="Poppins" panose="00000500000000000000" pitchFamily="2" charset="-18"/>
                <a:cs typeface="Poppins" panose="00000500000000000000" pitchFamily="2" charset="-18"/>
              </a:rPr>
              <a:t>„hodnocení připravenosti k žít v komunitě k měření potřebné podpory“ 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Menší skupinová bydlení mohou reprodukovat institucionální praxi — </a:t>
            </a:r>
            <a:r>
              <a:rPr lang="cs-CZ" sz="4000" u="sng" dirty="0">
                <a:latin typeface="Poppins" panose="00000500000000000000" pitchFamily="2" charset="-18"/>
                <a:cs typeface="Poppins" panose="00000500000000000000" pitchFamily="2" charset="-18"/>
              </a:rPr>
              <a:t>mají být pouze přechodnou fází, nikoliv cílovým stavem.</a:t>
            </a:r>
            <a:endParaRPr lang="en-GB" sz="4000" u="sng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4000" u="sng" dirty="0">
                <a:latin typeface="Poppins" panose="00000500000000000000" pitchFamily="2" charset="-18"/>
                <a:cs typeface="Poppins" panose="00000500000000000000" pitchFamily="2" charset="-18"/>
              </a:rPr>
              <a:t>Strategické plánování musí být závazné, časově vymezené, s měřitelnými ukazateli </a:t>
            </a: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a adekvátně financované.</a:t>
            </a:r>
            <a:endParaRPr lang="en-GB"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78EB7-0167-4B3F-2DAB-E95CFDA0F4A6}"/>
              </a:ext>
            </a:extLst>
          </p:cNvPr>
          <p:cNvSpPr txBox="1"/>
          <p:nvPr/>
        </p:nvSpPr>
        <p:spPr>
          <a:xfrm>
            <a:off x="964087" y="1811846"/>
            <a:ext cx="990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6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</a:t>
            </a: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. Naplňování Úmluvy o právech osob s postižením (čl. 19) na úrovni a členských států EU: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doporučení 1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556F2FE-F112-1244-0BF8-F9DB78371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78" y="449286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306FE-E7AE-B255-7D6E-3C38FE27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8F2AE7A-C9D3-D753-7413-5DDA1E08C6F3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ED22431-D591-BA80-2B78-4C63BB66DF8E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ABB461-185A-6423-724D-CB3387EE21A0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F7ECB25-1D24-87FC-D679-5E3CDE329D3B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313AA49-56EA-3227-97C2-10B2AC4EBDB9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88256EB-4FC3-B3D0-CABE-EC124500E0DB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370A51C-B6AD-8FFB-5065-E2D8B71B6E0B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961D5F9-FB53-0C46-78CA-C8CF3CCC1D6B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F1A0981-FB22-946B-EBB8-5CB44CA65284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4743B-DC30-DABE-BC94-4DC70564A0C1}"/>
              </a:ext>
            </a:extLst>
          </p:cNvPr>
          <p:cNvSpPr txBox="1"/>
          <p:nvPr/>
        </p:nvSpPr>
        <p:spPr>
          <a:xfrm>
            <a:off x="1328928" y="4071411"/>
            <a:ext cx="145968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4000" u="sng" dirty="0">
                <a:latin typeface="Poppins" panose="00000500000000000000" pitchFamily="2" charset="-18"/>
                <a:cs typeface="Poppins" panose="00000500000000000000" pitchFamily="2" charset="-18"/>
              </a:rPr>
              <a:t>Řešit bydlení a podporu </a:t>
            </a: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— bez toho lidé nemají reálnou možnost volby.</a:t>
            </a:r>
            <a:endParaRPr lang="en-GB"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4000" u="sng" dirty="0">
                <a:latin typeface="Poppins" panose="00000500000000000000" pitchFamily="2" charset="-18"/>
                <a:cs typeface="Poppins" panose="00000500000000000000" pitchFamily="2" charset="-18"/>
              </a:rPr>
              <a:t>Dlouhodobé financování je klíčové </a:t>
            </a: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— projektové finance nestačí.</a:t>
            </a:r>
            <a:endParaRPr lang="en-GB"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Pokrok musí být měřitelný prostřednictvím ukazatelů založených na CRPD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V</a:t>
            </a:r>
            <a:r>
              <a:rPr lang="en-GB" sz="4000" dirty="0" err="1">
                <a:latin typeface="Poppins" panose="00000500000000000000" pitchFamily="2" charset="-18"/>
                <a:cs typeface="Poppins" panose="00000500000000000000" pitchFamily="2" charset="-18"/>
              </a:rPr>
              <a:t>ícelet</a:t>
            </a: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ý</a:t>
            </a:r>
            <a:r>
              <a:rPr lang="en-GB" sz="4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GB" sz="4000" dirty="0" err="1">
                <a:latin typeface="Poppins" panose="00000500000000000000" pitchFamily="2" charset="-18"/>
                <a:cs typeface="Poppins" panose="00000500000000000000" pitchFamily="2" charset="-18"/>
              </a:rPr>
              <a:t>finanční</a:t>
            </a:r>
            <a:r>
              <a:rPr lang="en-GB" sz="4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GB" sz="4000" dirty="0" err="1">
                <a:latin typeface="Poppins" panose="00000500000000000000" pitchFamily="2" charset="-18"/>
                <a:cs typeface="Poppins" panose="00000500000000000000" pitchFamily="2" charset="-18"/>
              </a:rPr>
              <a:t>rám</a:t>
            </a:r>
            <a:r>
              <a:rPr lang="cs-CZ" sz="4000" dirty="0" err="1">
                <a:latin typeface="Poppins" panose="00000500000000000000" pitchFamily="2" charset="-18"/>
                <a:cs typeface="Poppins" panose="00000500000000000000" pitchFamily="2" charset="-18"/>
              </a:rPr>
              <a:t>ec</a:t>
            </a:r>
            <a:r>
              <a:rPr lang="cs-CZ" sz="4000" dirty="0">
                <a:latin typeface="Poppins" panose="00000500000000000000" pitchFamily="2" charset="-18"/>
                <a:cs typeface="Poppins" panose="00000500000000000000" pitchFamily="2" charset="-18"/>
              </a:rPr>
              <a:t> EU 2028-2034 EU jako příležitost</a:t>
            </a:r>
            <a:endParaRPr lang="en-GB" sz="7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12821-0D15-F120-0D8A-0B0FD8C9D179}"/>
              </a:ext>
            </a:extLst>
          </p:cNvPr>
          <p:cNvSpPr txBox="1"/>
          <p:nvPr/>
        </p:nvSpPr>
        <p:spPr>
          <a:xfrm>
            <a:off x="762000" y="1885263"/>
            <a:ext cx="9891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1. Naplňování Úmluvy o právech osob s postižením (čl. 19) na úrovni a členský států EU: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doporučení 2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 </a:t>
            </a:r>
          </a:p>
        </p:txBody>
      </p:sp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E9EB7A7-480A-62CB-BD66-944C39AC1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1954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5D0C6-A040-D6B2-9250-539AF11C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AFCCAE-6229-A244-761C-DB27ED5939C2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66CDA-2D52-11CF-12B6-529D7F67DDF4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A45DECA-0708-C17A-F9BB-F769810B0DDB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5DE100F-6155-FF6F-7E24-D790C0373F44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EF0354-515E-C173-DFB1-44C5D0AC44C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0C911CA-8521-6074-DEB3-2425034D5C6B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E36909D-6A32-815D-8A66-CCB7B560A6BB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1A28934-BD22-5697-FE5A-9D4BA46B490B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9390832-54AD-B5A3-0DCD-304F07312902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E5C84-A0CC-3AA1-6462-BA31397004D3}"/>
              </a:ext>
            </a:extLst>
          </p:cNvPr>
          <p:cNvSpPr txBox="1"/>
          <p:nvPr/>
        </p:nvSpPr>
        <p:spPr>
          <a:xfrm>
            <a:off x="762000" y="1898484"/>
            <a:ext cx="9891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1. Naplňování Úmluvy o právech osob s postižením (čl. 19) na úrovni a členský států EU: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doporučení 3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A3BFC-1A89-9CEA-4AAB-8A9ED2D427DB}"/>
              </a:ext>
            </a:extLst>
          </p:cNvPr>
          <p:cNvSpPr txBox="1"/>
          <p:nvPr/>
        </p:nvSpPr>
        <p:spPr>
          <a:xfrm>
            <a:off x="873981" y="3619500"/>
            <a:ext cx="101054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Deinstitucionalizace jako povinnost 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— nikoli dobrovolné politické rozhodnutí.</a:t>
            </a:r>
          </a:p>
          <a:p>
            <a:pPr lvl="0"/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873883-2CE6-EA60-650B-D7AB805A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391" y="3997906"/>
            <a:ext cx="7158559" cy="4038652"/>
          </a:xfrm>
          <a:prstGeom prst="rect">
            <a:avLst/>
          </a:prstGeom>
        </p:spPr>
      </p:pic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0E9EC70-B3DC-3023-1889-2AE0289DC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65" y="408179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FC21-B443-3BB8-1CE8-7E465550F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F42CB3-DC85-E6AB-28BC-61B6A595F009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7564D7-DEA5-AA99-57D1-29B426ECA855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cs-CZ" sz="3600" dirty="0">
                  <a:sym typeface="Poppins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3F0BCBA-8CB9-1435-B65D-3D24D0EE10C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6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71058BE-B8EC-AA15-309D-DA2A51C92271}"/>
              </a:ext>
            </a:extLst>
          </p:cNvPr>
          <p:cNvGrpSpPr/>
          <p:nvPr/>
        </p:nvGrpSpPr>
        <p:grpSpPr>
          <a:xfrm>
            <a:off x="9146583" y="9285198"/>
            <a:ext cx="10373540" cy="992216"/>
            <a:chOff x="0" y="0"/>
            <a:chExt cx="2732126" cy="26132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151BB3-CA9F-3625-41E8-8A15D9F733F5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7E846EC-7A58-23EE-1357-E90D2954698E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B07867C-5D79-8DAA-993D-431534BBF0F6}"/>
              </a:ext>
            </a:extLst>
          </p:cNvPr>
          <p:cNvSpPr txBox="1"/>
          <p:nvPr/>
        </p:nvSpPr>
        <p:spPr>
          <a:xfrm>
            <a:off x="1977774" y="3924300"/>
            <a:ext cx="11662026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EC21CEC-25B8-0456-5C38-32AE493E0A6D}"/>
              </a:ext>
            </a:extLst>
          </p:cNvPr>
          <p:cNvSpPr/>
          <p:nvPr/>
        </p:nvSpPr>
        <p:spPr>
          <a:xfrm>
            <a:off x="607279" y="549172"/>
            <a:ext cx="3367574" cy="903495"/>
          </a:xfrm>
          <a:custGeom>
            <a:avLst/>
            <a:gdLst/>
            <a:ahLst/>
            <a:cxnLst/>
            <a:rect l="l" t="t" r="r" b="b"/>
            <a:pathLst>
              <a:path w="4490099" h="1204660">
                <a:moveTo>
                  <a:pt x="0" y="0"/>
                </a:moveTo>
                <a:lnTo>
                  <a:pt x="4490099" y="0"/>
                </a:lnTo>
                <a:lnTo>
                  <a:pt x="4490099" y="1204660"/>
                </a:lnTo>
                <a:lnTo>
                  <a:pt x="0" y="120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EABB3CE-375F-9AA5-2112-EACE09D3FB5D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54808-F710-3B62-DE80-961B34387553}"/>
              </a:ext>
            </a:extLst>
          </p:cNvPr>
          <p:cNvSpPr txBox="1"/>
          <p:nvPr/>
        </p:nvSpPr>
        <p:spPr>
          <a:xfrm>
            <a:off x="762000" y="1898484"/>
            <a:ext cx="9891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1. Naplňování Úmluvy o právech osob s postižením (čl. 19) na úrovni a členský států EU: </a:t>
            </a:r>
            <a:r>
              <a:rPr lang="cs-CZ" sz="3600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doporučení 4</a:t>
            </a:r>
            <a:endParaRPr lang="cs-CZ" sz="3200" b="1" dirty="0">
              <a:solidFill>
                <a:schemeClr val="bg1"/>
              </a:solidFill>
              <a:latin typeface="Poppins"/>
              <a:cs typeface="Poppins"/>
              <a:sym typeface="Poppins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32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58C6F-FFC2-0539-96FE-13E73254BACA}"/>
              </a:ext>
            </a:extLst>
          </p:cNvPr>
          <p:cNvSpPr txBox="1"/>
          <p:nvPr/>
        </p:nvSpPr>
        <p:spPr>
          <a:xfrm>
            <a:off x="873981" y="3619500"/>
            <a:ext cx="1010546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Připravovaný víceletý finanční rámec EU 2027 – 2037 – opatření pro použití evropských fondů pro služby komunitní služby, </a:t>
            </a:r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cs-CZ" sz="3600" u="sng" dirty="0">
                <a:latin typeface="Poppins" panose="00000500000000000000" pitchFamily="2" charset="-18"/>
                <a:cs typeface="Poppins" panose="00000500000000000000" pitchFamily="2" charset="-18"/>
              </a:rPr>
              <a:t>Participace osob s postižením: </a:t>
            </a:r>
            <a:r>
              <a:rPr lang="cs-CZ" sz="3600" dirty="0" err="1">
                <a:latin typeface="Poppins" panose="00000500000000000000" pitchFamily="2" charset="-18"/>
                <a:cs typeface="Poppins" panose="00000500000000000000" pitchFamily="2" charset="-18"/>
              </a:rPr>
              <a:t>DPOs</a:t>
            </a:r>
            <a:r>
              <a:rPr lang="cs-CZ" sz="3600" dirty="0">
                <a:latin typeface="Poppins" panose="00000500000000000000" pitchFamily="2" charset="-18"/>
                <a:cs typeface="Poppins" panose="00000500000000000000" pitchFamily="2" charset="-18"/>
              </a:rPr>
              <a:t> musí mít zdroje a pravomoci k tomu, aby spoluurčovaly politiku a dohled - skutečné sdílení moci, ne pouze symbolická participace.</a:t>
            </a:r>
          </a:p>
          <a:p>
            <a:pPr lvl="0"/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endParaRPr lang="cs-CZ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lvl="0"/>
            <a:endParaRPr lang="en-GB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Obrázek 7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59A311AF-83E6-E3F7-1998-E0A973A39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9523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1240</Words>
  <Application>Microsoft Office PowerPoint</Application>
  <PresentationFormat>Vlastní</PresentationFormat>
  <Paragraphs>157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Poppins</vt:lpstr>
      <vt:lpstr>Poppins Medium</vt:lpstr>
      <vt:lpstr>Calibri</vt:lpstr>
      <vt:lpstr>Aptos</vt:lpstr>
      <vt:lpstr>Poppins Bold</vt:lpstr>
      <vt:lpstr>Symbol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Text odstavce</dc:title>
  <dc:creator>Jana Dvouletá</dc:creator>
  <cp:lastModifiedBy>Greš Michaela Bc. (MPSV)</cp:lastModifiedBy>
  <cp:revision>17</cp:revision>
  <dcterms:created xsi:type="dcterms:W3CDTF">2006-08-16T00:00:00Z</dcterms:created>
  <dcterms:modified xsi:type="dcterms:W3CDTF">2026-04-15T16:13:29Z</dcterms:modified>
  <dc:identifier>DAGywRX9yuc</dc:identifier>
</cp:coreProperties>
</file>